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6" r:id="rId8"/>
    <p:sldId id="264" r:id="rId9"/>
    <p:sldId id="265" r:id="rId1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AFDC"/>
    <a:srgbClr val="4A6F9C"/>
    <a:srgbClr val="365F9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-3360" y="-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9713B-DB54-4967-A3A5-DF82D50F4ED8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BB11A-F6C5-4EC3-B125-F09D09CCF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9320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6782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3252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696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44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862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803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0218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7984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9369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5725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629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9523E-7D8A-4B97-B495-ED3BE40D67A4}" type="datetimeFigureOut">
              <a:rPr lang="ru-RU" smtClean="0"/>
              <a:pPr/>
              <a:t>26.08.2022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E767B-A607-4253-B3E0-0CB26D02FE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008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rio-rb@mail.ru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оготип ассоциация кулинаров России">
            <a:extLst>
              <a:ext uri="{FF2B5EF4-FFF2-40B4-BE49-F238E27FC236}">
                <a16:creationId xmlns:a16="http://schemas.microsoft.com/office/drawing/2014/main" xmlns="" id="{BD3C58F6-C3E5-4908-8181-F1E54BAA16E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0491" y="236492"/>
            <a:ext cx="1562100" cy="15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C87359B-F4C9-45D4-AC80-AF3FA34805B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760" y="303167"/>
            <a:ext cx="140970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3064EB5-19BF-4BAA-9A51-83274D7F9EB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2141" y="584154"/>
            <a:ext cx="2438400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C15221-981A-445E-84BB-F4E7105B6AF9}"/>
              </a:ext>
            </a:extLst>
          </p:cNvPr>
          <p:cNvSpPr txBox="1"/>
          <p:nvPr/>
        </p:nvSpPr>
        <p:spPr>
          <a:xfrm>
            <a:off x="0" y="1779542"/>
            <a:ext cx="6858000" cy="10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торговли и услуг Республики Башкортостан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Кулинаров России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кулинаров, рестораторов и отельеров Республики Башкортостан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0A59FB5F-C6C8-44B3-9817-558C71CA6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6833258"/>
              </p:ext>
            </p:extLst>
          </p:nvPr>
        </p:nvGraphicFramePr>
        <p:xfrm>
          <a:off x="140917" y="3043896"/>
          <a:ext cx="6576165" cy="6532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27">
                  <a:extLst>
                    <a:ext uri="{9D8B030D-6E8A-4147-A177-3AD203B41FA5}">
                      <a16:colId xmlns:a16="http://schemas.microsoft.com/office/drawing/2014/main" xmlns="" val="1401366560"/>
                    </a:ext>
                  </a:extLst>
                </a:gridCol>
                <a:gridCol w="119586">
                  <a:extLst>
                    <a:ext uri="{9D8B030D-6E8A-4147-A177-3AD203B41FA5}">
                      <a16:colId xmlns:a16="http://schemas.microsoft.com/office/drawing/2014/main" xmlns="" val="1313385967"/>
                    </a:ext>
                  </a:extLst>
                </a:gridCol>
                <a:gridCol w="1818682">
                  <a:extLst>
                    <a:ext uri="{9D8B030D-6E8A-4147-A177-3AD203B41FA5}">
                      <a16:colId xmlns:a16="http://schemas.microsoft.com/office/drawing/2014/main" xmlns="" val="3964866975"/>
                    </a:ext>
                  </a:extLst>
                </a:gridCol>
                <a:gridCol w="2489070">
                  <a:extLst>
                    <a:ext uri="{9D8B030D-6E8A-4147-A177-3AD203B41FA5}">
                      <a16:colId xmlns:a16="http://schemas.microsoft.com/office/drawing/2014/main" xmlns="" val="1180050122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КОНКУРСНАЯ ПРОГРАММА ЧЕМПИОНАТА ГОСТЕПРИИМСТВА «</a:t>
                      </a:r>
                      <a:r>
                        <a:rPr lang="en-US" sz="1400" kern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GastroMaster</a:t>
                      </a:r>
                      <a:r>
                        <a:rPr lang="ru-RU" sz="1400" kern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b="1" kern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AF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101701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www.a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кро-рб.рф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2119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27-28 августа </a:t>
                      </a:r>
                    </a:p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2119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2119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Уфа, ул.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Валиди,д.2</a:t>
                      </a:r>
                    </a:p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2119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Конгресс-Холл «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Торатау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784491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СУББОТА (27 АВГУСТА)</a:t>
                      </a:r>
                      <a:endParaRPr lang="ru-RU" sz="1400" b="1" dirty="0">
                        <a:solidFill>
                          <a:srgbClr val="365F9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380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10.00-10.30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ОФИЦИАЛЬНОЕ ОТКРЫТИЕ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b="1" kern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ОФИЦИАЛЬНОЕ ОТКРЫТИЕ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235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09.00-13.45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боксы</a:t>
                      </a:r>
                      <a:endParaRPr lang="ru-RU" sz="1400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«КОНКУРС БИТВА МОЛОДЫХ ПОВАРОВ 2022</a:t>
                      </a:r>
                      <a:r>
                        <a:rPr lang="ru-RU" sz="14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(личное первенство)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Организаторы: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-Министерство торговли и услуг Республики Башкортостан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Гильдия шеф-поваров РБ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«КОНКУРС БИТВА МОЛОДЫХ ПОВАРОВ 2022</a:t>
                      </a:r>
                      <a:r>
                        <a:rPr lang="ru-RU" sz="1400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(личное первенство)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Организаторы: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-Министерство торговли и услуг Республики Башкортостан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Гильдия шеф-поваров РБ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421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10.00-18.00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Проход судей 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12.00-13.00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</a:t>
                      </a:r>
                      <a:r>
                        <a:rPr lang="ru-RU" sz="14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(личное и командное первенство):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«Арт-класс КУЛИНАРНОЕ ИСКУССТВО»;</a:t>
                      </a:r>
                      <a:endParaRPr lang="ru-RU" sz="1400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«Арт-класс ХЛЕБНАЯ РАПСОДИЯ».</a:t>
                      </a:r>
                      <a:endParaRPr lang="ru-RU" sz="1400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Организаторы: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-Ассоциация кулинаров, рестораторов и отельеров Республики Башкортостан;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Гильдия шеф-поваров РБ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</a:t>
                      </a:r>
                      <a:r>
                        <a:rPr lang="ru-RU" sz="1400" b="1" kern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(личное и командное первенство):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«Арт-класс КУЛИНАРНОЕ ИСКУССТВО»;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43F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«Арт-класс ХЛЕБНАЯ РАПСОДИЯ»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Организаторы: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-Ассоциация кулинаров, рестораторов и отельеров Республики Башкортостан;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Гильдия шеф-поваров РБ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35574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10.00-19.00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Проход судей 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11.00-12.00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Гастрономический фестиваль народов, проживавших в Республики Башкортостан 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КуРай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»-кулинарный рай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Площадка фестиваля «Молочная страна»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-Ассоциация кулинаров, рестораторов и отельеров Республики Башкортостан;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Гастрономический фестиваль народов, проживавших в Республики Башкортостан 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КуРай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»-кулинарный рай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Площадка фестиваля «Молочная страна»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-Ассоциация кулинаров, рестораторов и отельеров Республики Башкортостан;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707490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22107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0A59FB5F-C6C8-44B3-9817-558C71CA6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8394682"/>
              </p:ext>
            </p:extLst>
          </p:nvPr>
        </p:nvGraphicFramePr>
        <p:xfrm>
          <a:off x="153444" y="401642"/>
          <a:ext cx="6551112" cy="8713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704">
                  <a:extLst>
                    <a:ext uri="{9D8B030D-6E8A-4147-A177-3AD203B41FA5}">
                      <a16:colId xmlns:a16="http://schemas.microsoft.com/office/drawing/2014/main" xmlns="" val="1401366560"/>
                    </a:ext>
                  </a:extLst>
                </a:gridCol>
                <a:gridCol w="4367408">
                  <a:extLst>
                    <a:ext uri="{9D8B030D-6E8A-4147-A177-3AD203B41FA5}">
                      <a16:colId xmlns:a16="http://schemas.microsoft.com/office/drawing/2014/main" xmlns="" val="3964866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Гильдия шеф-поваров РБ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Союз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Торгово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промышленная палата Республики Башкортостан (ТПП РБ)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421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12.00-18.00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боксы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СПЕЦИАЛИСТОВ ИНДУСТРИИ СОЦИАЛЬНОГО ПИТАНИЯ: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«КУЛИНАРНЫЙ ДНЕВНИК»</a:t>
                      </a:r>
                      <a:endParaRPr lang="ru-RU" sz="1400" b="1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Организаторы: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-Ассоциация кулинаров, рестораторов и отельеров Республики Башкортостан;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Управление социального питания Республики Башкортостан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-Гильдия шеф-поваров РБ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574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13.00-14.30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КУЛИНАРНЫЙ БАТТЛ С УЧАСТИЕМ: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Министра торговли и услуг Республики Башкортостан - Гусева Алексея Николаевича при поддержке «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Kumpan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Cafe &amp; Coffee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и БРЕНД –ШЕФ Ассоциации кулинаров России Перевоз Денис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Организаторы: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Ассоциация кулинаров России;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-Ассоциация кулинаров, рестораторов и отельеров Республики Башкортостан;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Гильдия шеф-поваров РБ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749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15.00-16.30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Зал В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ТОРГОВО-ЗАКУПОЧНАЯ КОНФЕРЕНЦИЯ С ПРОИЗВОДСТВОМ БАШСПИРТ</a:t>
                      </a:r>
                      <a:endParaRPr lang="ru-RU" sz="1400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ДЕГУСТАЦИЯ ПРОДУКЦИИ,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ПРЕЗЕНТАЦИЯ НОВИНОК</a:t>
                      </a:r>
                      <a:endParaRPr lang="ru-RU" sz="1400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64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17.30 – 18.30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ТОРЖЕСТВЕННОЕ НАГРАЖДЕНИЕ УЧАСТНИКОВ КОНКУРСОВ «</a:t>
                      </a:r>
                      <a:r>
                        <a:rPr lang="ru-RU" sz="1400" kern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КуРай</a:t>
                      </a:r>
                      <a:r>
                        <a:rPr lang="ru-RU" sz="1400" kern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и «Кулинарный дневник»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062447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ВОСКРЕСЕНЬЕ (28 АВГУСТА)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369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9.00-15.15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боксы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«КОМАНДНЫЙ КОНКУРС НАЦИОНАЛЬНЫЙ ОБЕД</a:t>
                      </a:r>
                      <a:r>
                        <a:rPr lang="ru-RU" sz="14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Организаторы: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кулинаров, рестораторов и отельеров Республики Башкортостан.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-Гильдия шеф-поваров РБ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1154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76653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0A59FB5F-C6C8-44B3-9817-558C71CA6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6612659"/>
              </p:ext>
            </p:extLst>
          </p:nvPr>
        </p:nvGraphicFramePr>
        <p:xfrm>
          <a:off x="140918" y="301901"/>
          <a:ext cx="6576164" cy="5779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583">
                  <a:extLst>
                    <a:ext uri="{9D8B030D-6E8A-4147-A177-3AD203B41FA5}">
                      <a16:colId xmlns:a16="http://schemas.microsoft.com/office/drawing/2014/main" xmlns="" val="1401366560"/>
                    </a:ext>
                  </a:extLst>
                </a:gridCol>
                <a:gridCol w="4379581">
                  <a:extLst>
                    <a:ext uri="{9D8B030D-6E8A-4147-A177-3AD203B41FA5}">
                      <a16:colId xmlns:a16="http://schemas.microsoft.com/office/drawing/2014/main" xmlns="" val="3964866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10.00-18.00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«Арт-класс Кондитерское искусство».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«Арт-класс Хлебная рапсодия»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Организаторы: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-Ассоциация кулинаров, рестораторов и отельеров Республики Башкортостан;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00097448"/>
                  </a:ext>
                </a:extLst>
              </a:tr>
              <a:tr h="402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16.00-17.15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«БИТВА МОЛОДЫХ ПОВАРОВ 2022»</a:t>
                      </a:r>
                      <a:r>
                        <a:rPr lang="ru-RU" sz="14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чёрный ящик (личное первенство)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Организаторы: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-АКРО РБ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Гильдия шеф-поваров РБ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411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15.30 – 17.00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 –КЛАСС 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ru-RU" sz="1400" b="0" i="0" kern="1600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Сучковой Елены Михайловны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заместитель генерального директора ООО «Успех», главный преподаватель   «Школы Шоколада -  центра кондитерского искусства», </a:t>
                      </a:r>
                      <a:r>
                        <a:rPr lang="ru-RU" sz="14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Москва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лауреат и дипломант многих Всероссийских и международных конкурсов. Член правления МАК России, независимый эксперт МАК России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Тема: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«Фруктовый десерт»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Организаторы: Ассоциация кулинаров России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кулинаров, рестораторов и отельеров Республики Башкортостан;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3001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00492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0A59FB5F-C6C8-44B3-9817-558C71CA6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2141480"/>
              </p:ext>
            </p:extLst>
          </p:nvPr>
        </p:nvGraphicFramePr>
        <p:xfrm>
          <a:off x="100207" y="48729"/>
          <a:ext cx="6651321" cy="9914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5179">
                  <a:extLst>
                    <a:ext uri="{9D8B030D-6E8A-4147-A177-3AD203B41FA5}">
                      <a16:colId xmlns:a16="http://schemas.microsoft.com/office/drawing/2014/main" xmlns="" val="1401366560"/>
                    </a:ext>
                  </a:extLst>
                </a:gridCol>
                <a:gridCol w="839797">
                  <a:extLst>
                    <a:ext uri="{9D8B030D-6E8A-4147-A177-3AD203B41FA5}">
                      <a16:colId xmlns:a16="http://schemas.microsoft.com/office/drawing/2014/main" xmlns="" val="2997646670"/>
                    </a:ext>
                  </a:extLst>
                </a:gridCol>
                <a:gridCol w="337698">
                  <a:extLst>
                    <a:ext uri="{9D8B030D-6E8A-4147-A177-3AD203B41FA5}">
                      <a16:colId xmlns:a16="http://schemas.microsoft.com/office/drawing/2014/main" xmlns="" val="2210452764"/>
                    </a:ext>
                  </a:extLst>
                </a:gridCol>
                <a:gridCol w="1856610">
                  <a:extLst>
                    <a:ext uri="{9D8B030D-6E8A-4147-A177-3AD203B41FA5}">
                      <a16:colId xmlns:a16="http://schemas.microsoft.com/office/drawing/2014/main" xmlns="" val="3964866975"/>
                    </a:ext>
                  </a:extLst>
                </a:gridCol>
                <a:gridCol w="2472037">
                  <a:extLst>
                    <a:ext uri="{9D8B030D-6E8A-4147-A177-3AD203B41FA5}">
                      <a16:colId xmlns:a16="http://schemas.microsoft.com/office/drawing/2014/main" xmlns="" val="1180050122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ДЕЛОВАЯ ПРОГРАММА ЧЕМПИОНАТА ГОСТЕПРИИМСТВА «</a:t>
                      </a:r>
                      <a:r>
                        <a:rPr lang="en-US" sz="1400" kern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GastroMaster</a:t>
                      </a:r>
                      <a:r>
                        <a:rPr lang="ru-RU" sz="1400" kern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2022»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AF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991017013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www.a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кро-рб.рф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2119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27-28 августа </a:t>
                      </a:r>
                    </a:p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2119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2119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Уфа, ул.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Валиди,д.2</a:t>
                      </a:r>
                    </a:p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21195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Конгресс-Холл «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Торатау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7844912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СУББОТА (27 АВГУСТА)</a:t>
                      </a:r>
                      <a:endParaRPr lang="ru-RU" sz="1400" b="1" dirty="0">
                        <a:solidFill>
                          <a:srgbClr val="365F9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3808347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11.00-13.40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Малый зал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РЕГЛАМЕНТ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проведения круглого стола</a:t>
                      </a:r>
                    </a:p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«Школьное питание. Общественный и родительский контроль» в рамках чемпионата гостеприимства «</a:t>
                      </a: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GastroMaster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Организатор круглого стола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Министерство образования и науки Республики Башкортостан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Модератор: 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Галиева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Альфия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Закировна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заместитель министра образования и науки Республики Башкортостан.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Сомодератор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Латыпова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Миляуша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Халитовна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начальник отдела специального образования Министерства образования и науки Республики Башкортостан;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аудитория: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специалисты, курирующие вопросы школьного питания муниципальных органов управления, родители – 80 чел.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4559904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Выступающие, тема выступления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421437259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11.00-11.15</a:t>
                      </a:r>
                      <a:endParaRPr lang="ru-RU" sz="1400" b="1" dirty="0">
                        <a:solidFill>
                          <a:srgbClr val="365F9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Награждение Региональным исполнительным комитетом Партии «ЕДИНАЯ РОССИЯ» победителей федерального этапа конкурса «Время быть лидером» Всероссийской акции «Здоровое питание школьника» движения «Сделаем вместе!».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560325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365F9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11.15-11.30</a:t>
                      </a:r>
                      <a:endParaRPr lang="ru-RU" sz="1400" b="1" dirty="0">
                        <a:solidFill>
                          <a:srgbClr val="365F9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365F9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Валентина Николаевна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научный руководитель Федерального центра мониторинга питания обучающихся Министерства просвещения Российской Федерации, Лауреат премии Правительства Российской Федерации в области образования, профессор. </a:t>
                      </a:r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(формат онлайн)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мониторинга организации школьного питания и формирование рейтинга общественной оценки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21626008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365F9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11.30-11.45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365F9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Макеева Александра Германовна,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старший научный сотрудник ФГБНУ «Институт возрастной физиологии Российской академии образования», кандидат педагогических наук.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Роль в формировании культуры питания современных детей и подростков.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4074708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80297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0A59FB5F-C6C8-44B3-9817-558C71CA6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49015290"/>
              </p:ext>
            </p:extLst>
          </p:nvPr>
        </p:nvGraphicFramePr>
        <p:xfrm>
          <a:off x="140917" y="137224"/>
          <a:ext cx="6576165" cy="8779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0382">
                  <a:extLst>
                    <a:ext uri="{9D8B030D-6E8A-4147-A177-3AD203B41FA5}">
                      <a16:colId xmlns:a16="http://schemas.microsoft.com/office/drawing/2014/main" xmlns="" val="1401366560"/>
                    </a:ext>
                  </a:extLst>
                </a:gridCol>
                <a:gridCol w="868022">
                  <a:extLst>
                    <a:ext uri="{9D8B030D-6E8A-4147-A177-3AD203B41FA5}">
                      <a16:colId xmlns:a16="http://schemas.microsoft.com/office/drawing/2014/main" xmlns="" val="2997646670"/>
                    </a:ext>
                  </a:extLst>
                </a:gridCol>
                <a:gridCol w="4467761">
                  <a:extLst>
                    <a:ext uri="{9D8B030D-6E8A-4147-A177-3AD203B41FA5}">
                      <a16:colId xmlns:a16="http://schemas.microsoft.com/office/drawing/2014/main" xmlns="" val="2210452764"/>
                    </a:ext>
                  </a:extLst>
                </a:gridCol>
              </a:tblGrid>
              <a:tr h="370840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11.00-13.40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Малый зал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11.45-11.55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Карпушкина Анна Викторовна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руководитель программы «Альфа-Эндо» Фонда поддержки и развития филантропии «КАФ», доктор медицинских наук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88900" algn="l"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 благоприятной школьной среды для рационального питания и физической активности.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437259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365F9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11.55-12.05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Малиевский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Олег Артурович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профессор кафедры госпитальной педиатрии ФГБОУ ВО «Башкирский государственный медицинский университет», главный детский эндокринолог Минздрава России по Приволжскому федеральному округу (содокладчик).</a:t>
                      </a:r>
                    </a:p>
                    <a:p>
                      <a:pPr marR="889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Раннее выявление избыточной массы тела у детей.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626008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365F9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12.05-12.15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Туразянова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Светлана Владимировна,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Депутат Государственного Собрания – Курултая Республики Башкортостан. </a:t>
                      </a:r>
                    </a:p>
                    <a:p>
                      <a:pPr algn="l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Вопросы нормативного, правового и организационного регулирования организации горячего питания в школах и </a:t>
                      </a:r>
                      <a:r>
                        <a:rPr lang="ru-RU" sz="1400" i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дошкольно</a:t>
                      </a:r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-образовательных организациях.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470845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12.15-12.25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Егорышев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Сергей Васильевич,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главный научный сотрудник государственного автономного научного учреждения «Институт стратегических исследований Республики Башкортостан».</a:t>
                      </a:r>
                    </a:p>
                    <a:p>
                      <a:pPr algn="l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Родители о питании детей в школах: по результатам социологического опроса.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16108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12.25-12.35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Ахметшина Римма </a:t>
                      </a:r>
                      <a:r>
                        <a:rPr lang="ru-RU" sz="14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Асхатовна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начальник отдела надзора по гигиене детей и подростков Управления Федеральной службы по надзору в сфере защиты прав потребителей и благополучия человека по Республике Башкортостан.</a:t>
                      </a:r>
                    </a:p>
                    <a:p>
                      <a:pPr algn="l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Родительский контроль при проведении контрольных (надзорных) мероприятий в школах Республики Башкортостан.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274439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12.35-12.45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Иваха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Валерия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Венеровна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проектного центра ГБУЗ Республиканский центр общественного здоровья и медицинской профилактики, члену рабочей группы по организации школьного питания при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2346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2620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0A59FB5F-C6C8-44B3-9817-558C71CA6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9517613"/>
              </p:ext>
            </p:extLst>
          </p:nvPr>
        </p:nvGraphicFramePr>
        <p:xfrm>
          <a:off x="153443" y="402571"/>
          <a:ext cx="6551113" cy="893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657">
                  <a:extLst>
                    <a:ext uri="{9D8B030D-6E8A-4147-A177-3AD203B41FA5}">
                      <a16:colId xmlns:a16="http://schemas.microsoft.com/office/drawing/2014/main" xmlns="" val="1401366560"/>
                    </a:ext>
                  </a:extLst>
                </a:gridCol>
                <a:gridCol w="864715">
                  <a:extLst>
                    <a:ext uri="{9D8B030D-6E8A-4147-A177-3AD203B41FA5}">
                      <a16:colId xmlns:a16="http://schemas.microsoft.com/office/drawing/2014/main" xmlns="" val="2997646670"/>
                    </a:ext>
                  </a:extLst>
                </a:gridCol>
                <a:gridCol w="4450741">
                  <a:extLst>
                    <a:ext uri="{9D8B030D-6E8A-4147-A177-3AD203B41FA5}">
                      <a16:colId xmlns:a16="http://schemas.microsoft.com/office/drawing/2014/main" xmlns="" val="2210452764"/>
                    </a:ext>
                  </a:extLst>
                </a:gridCol>
              </a:tblGrid>
              <a:tr h="370840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11.00-13.40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Малый зал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12.35-12.45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Общественном совете при Министерстве образования и науки Республики Башкортостан, председатель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Общественной комиссии по мониторингу организации питания в образовательных организациях городского округа город Уфа Республики Башкортостан при городском родительском комитете.</a:t>
                      </a:r>
                    </a:p>
                    <a:p>
                      <a:pPr algn="l"/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родителей в контроле за школьным питанием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437259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12.45-12.55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Щанина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Гузель Геннадьевна,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директор Автономной некоммерческой организации помощи детям и взрослым с сахарным диабетом «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Диамапы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Проект «Предупреждён-вооружен»: планирование, реализация, перспективы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1626008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12.55-13.05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Савельева Оксана Владимировна,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представитель Межрегиональной общественной организации поддержки пациентов с Воспалительными Заболеваниями Кишечника (ВЗК) и Синдромом Короткой Кишки (СКК) «Доверие» в Республике Башкортостан.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Воспалительные заболевания кишечника - особенности питания для поддержания ремиссии.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470845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13.05-13.15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Хакимова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Матлюба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Абдувахидовна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председатель Всероссийского общества по Фенилкетонурии и РОО «Фенилкетонурия Башкортостан».</a:t>
                      </a:r>
                    </a:p>
                    <a:p>
                      <a:pPr algn="l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специализированного питания в дошкольных и общеобразовательных учреждениях для детей с редкими заболеваниями.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16108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13.15-13.25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Каримова Диляра </a:t>
                      </a:r>
                      <a:r>
                        <a:rPr lang="ru-RU" sz="14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Салиховна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директор МАОУ «Лицей №146 «Ресурс»» Ново-Савиновского района г. Казани Республики Татарстан </a:t>
                      </a:r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(формат онлайн)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«Организация работы школьного ресторана на примере МАОУ «Лицей №146 «Ресурс»» Ново-Савиновского района г. Казани».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981304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13.25-13.35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889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Обмен мнениями, ответы на вопросы.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2744399"/>
                  </a:ext>
                </a:extLst>
              </a:tr>
              <a:tr h="48114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13.35-13.40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889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Подведение итогов (предложения в резолюцию).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2346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28745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0A59FB5F-C6C8-44B3-9817-558C71CA6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7829998"/>
              </p:ext>
            </p:extLst>
          </p:nvPr>
        </p:nvGraphicFramePr>
        <p:xfrm>
          <a:off x="134655" y="230993"/>
          <a:ext cx="6588690" cy="934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744">
                  <a:extLst>
                    <a:ext uri="{9D8B030D-6E8A-4147-A177-3AD203B41FA5}">
                      <a16:colId xmlns:a16="http://schemas.microsoft.com/office/drawing/2014/main" xmlns="" val="1401366560"/>
                    </a:ext>
                  </a:extLst>
                </a:gridCol>
                <a:gridCol w="869675">
                  <a:extLst>
                    <a:ext uri="{9D8B030D-6E8A-4147-A177-3AD203B41FA5}">
                      <a16:colId xmlns:a16="http://schemas.microsoft.com/office/drawing/2014/main" xmlns="" val="2997646670"/>
                    </a:ext>
                  </a:extLst>
                </a:gridCol>
                <a:gridCol w="4476271">
                  <a:extLst>
                    <a:ext uri="{9D8B030D-6E8A-4147-A177-3AD203B41FA5}">
                      <a16:colId xmlns:a16="http://schemas.microsoft.com/office/drawing/2014/main" xmlns="" val="2210452764"/>
                    </a:ext>
                  </a:extLst>
                </a:gridCol>
              </a:tblGrid>
              <a:tr h="418940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СУББОТА (27 АВГУСТА)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4372599"/>
                  </a:ext>
                </a:extLst>
              </a:tr>
              <a:tr h="2760209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11.00-12.45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Конференц-Зал №2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ПРОГРАММА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Круглый стол на тему: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«Функциональные продукты в детском питании»</a:t>
                      </a:r>
                    </a:p>
                    <a:p>
                      <a:pPr algn="ctr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Организаторы круглого стола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Министерство торговли и услуг Республики Башкортостан, Государственное казенное учреждение Республики Башкортостан «Управление социального питания».</a:t>
                      </a: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Участники: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представители территориальных подразделений федеральных органов власти, представители органов государственной власти Республики Башкортостан, образовательные организации, общественные объединения, родительские сообщества, юридические лица оказывающие услуги питания в организованных детских коллективах, представители СМИ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934889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470845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11.00-11.15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Открытие круглого стола. Приветственное слово.</a:t>
                      </a:r>
                      <a:endParaRPr lang="ru-RU" sz="1400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Модератор: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Ачакеева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Светлана Романовна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Директор ГКУ РБ «Управление социального питания»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16108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11.15-11.30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sz="1400" b="1" kern="12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Выступление </a:t>
                      </a:r>
                      <a:endParaRPr lang="ru-RU" sz="1400" kern="1200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Тема: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«Основы здорового питания для формирования меню школьника»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Спикер: Левашова Лилия </a:t>
                      </a:r>
                      <a:r>
                        <a:rPr lang="ru-RU" sz="14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Сафуановна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Заместитель начальника отдела надзора по гигиене детей и подростков Управления Федеральной службы по надзору в сфере защиты прав потребителей и благополучия человека по Республике Башкортостан.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274439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11.30-11.45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1400" b="1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Выступление</a:t>
                      </a:r>
                      <a:r>
                        <a:rPr lang="x-none" sz="1400" b="1" dirty="0">
                          <a:solidFill>
                            <a:srgbClr val="365F9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Тема: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«Ценность функциональных продуктов питания в рационе школьника»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Спикер: Хабибуллина Зульфия </a:t>
                      </a:r>
                      <a:r>
                        <a:rPr lang="ru-RU" sz="14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Ахметовна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Врач терапевт-диетолог, клинический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нутрициолог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зав. кафедрой диетологии Института непрерывного профессионального образования в сфере здравоохранения (Институт Медицинской Палаты Республики Башкортостан), руководитель центра коррекции здоровья и питания «Диетолог и Я»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2346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61253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0A59FB5F-C6C8-44B3-9817-558C71CA6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0674578"/>
              </p:ext>
            </p:extLst>
          </p:nvPr>
        </p:nvGraphicFramePr>
        <p:xfrm>
          <a:off x="143691" y="158051"/>
          <a:ext cx="6570618" cy="9589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336">
                  <a:extLst>
                    <a:ext uri="{9D8B030D-6E8A-4147-A177-3AD203B41FA5}">
                      <a16:colId xmlns:a16="http://schemas.microsoft.com/office/drawing/2014/main" xmlns="" val="1401366560"/>
                    </a:ext>
                  </a:extLst>
                </a:gridCol>
                <a:gridCol w="867289">
                  <a:extLst>
                    <a:ext uri="{9D8B030D-6E8A-4147-A177-3AD203B41FA5}">
                      <a16:colId xmlns:a16="http://schemas.microsoft.com/office/drawing/2014/main" xmlns="" val="2997646670"/>
                    </a:ext>
                  </a:extLst>
                </a:gridCol>
                <a:gridCol w="4463993">
                  <a:extLst>
                    <a:ext uri="{9D8B030D-6E8A-4147-A177-3AD203B41FA5}">
                      <a16:colId xmlns:a16="http://schemas.microsoft.com/office/drawing/2014/main" xmlns="" val="2210452764"/>
                    </a:ext>
                  </a:extLst>
                </a:gridCol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11.00-12.45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Конференц-Зал №2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11.45-12.00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Выступление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Тема: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«Подготовка специалистов для пищевой отрасли»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Спикер: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Миронова Ирина Валерьевна</a:t>
                      </a:r>
                    </a:p>
                    <a:p>
                      <a:r>
                        <a:rPr lang="x-none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Доктор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биологических</a:t>
                      </a:r>
                      <a:r>
                        <a:rPr lang="x-none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наук.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Зав.</a:t>
                      </a:r>
                      <a:r>
                        <a:rPr lang="x-none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кафедр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ой</a:t>
                      </a:r>
                      <a:r>
                        <a:rPr lang="x-none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технологии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мясных, молочных продуктов и химии факультета пищевых технологий БГАУ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470845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12.00-12.15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sz="1400" b="1" kern="12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Выступление </a:t>
                      </a:r>
                      <a:endParaRPr lang="ru-RU" sz="1400" kern="1200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Тема: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«Опыт разработки и внедрения в рацион детей дошкольного и школьного возраста продукта «Питьевой йогурт с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биойодом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клубникой»</a:t>
                      </a:r>
                    </a:p>
                    <a:p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Спикер: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Сайгафаров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Эльдар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Рамилевич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Директор ГАУ РБ «Молочная кухня»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16108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12.30-12.45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ПОДВЕДЕНИЕ ИТОГОВ КРУГЛОГО СТОЛА. </a:t>
                      </a:r>
                    </a:p>
                    <a:p>
                      <a:pPr algn="ctr"/>
                      <a:r>
                        <a:rPr lang="ru-RU" sz="1400" b="1" kern="12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ЗАКРЫТИЕ МЕРОПРИЯТИЯ</a:t>
                      </a:r>
                      <a:endParaRPr lang="ru-RU" sz="1600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274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13.30-16.00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випы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6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ДЕГУСТАЦИЯ ПРОДУКЦИЯ АО «БАШСПИРТ»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Торгово-закупочная конференция от проекта Продукт-Башкортостана</a:t>
                      </a:r>
                      <a:endParaRPr lang="ru-RU" sz="1400" b="1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1400" b="1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688917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ВОСКРЕСЕНЬЕ (28 АВГУСТА)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ru-RU" sz="1400" b="1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6433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14.00-15.30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Конференц-зал №2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rgbClr val="4A6F9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КРУГЛЫЙ СТОЛ </a:t>
                      </a:r>
                    </a:p>
                    <a:p>
                      <a:endParaRPr lang="ru-RU" sz="1400" b="0" kern="1200" dirty="0">
                        <a:solidFill>
                          <a:srgbClr val="4A6F9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Тема: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«Рестораны в поиске сотрудников. Сложности подбора кадров в 2022 году»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Организаторы: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Башкирское региональное Отделение «Опора России» комитет гостеприимства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186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17.30 – 19.00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Торжественное награждение участников и победителей Республиканского Чемпионата «</a:t>
                      </a:r>
                      <a:r>
                        <a:rPr lang="en-US" sz="1400" b="1" kern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Gastro Master</a:t>
                      </a:r>
                      <a:r>
                        <a:rPr lang="ru-RU" sz="1400" b="1" kern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2022»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12700" indent="-12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«Битва молодых поваров 2022»;</a:t>
                      </a:r>
                    </a:p>
                    <a:p>
                      <a:pPr marL="12700" indent="-12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«Арт-классы: кондитерское мастерства»;</a:t>
                      </a:r>
                    </a:p>
                    <a:p>
                      <a:pPr marL="12700" indent="-12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«Арт-класс: Хлебная рапсодия».</a:t>
                      </a:r>
                    </a:p>
                    <a:p>
                      <a:pPr marL="12700" indent="-12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«Мастер-повар Республики Башкортостан»; </a:t>
                      </a:r>
                    </a:p>
                    <a:p>
                      <a:pPr marL="12700" indent="-12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«Мастер-кондитер Республики Башкортостан»; </a:t>
                      </a:r>
                    </a:p>
                    <a:p>
                      <a:pPr marL="14605" indent="-1460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Организатор: </a:t>
                      </a:r>
                    </a:p>
                    <a:p>
                      <a:pPr marL="14605" indent="-1460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-Ассоциация кулинаров, рестораторов и отельеров Республики Башкортостан.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Спонсор конкурса: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-магазин «МЕТРО»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-ООО «Торговый Проект»;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-ООО «Стиль Бизнеса»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3876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86827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7DBDEF3-F384-4656-8EBF-C9F52A2A52DE}"/>
              </a:ext>
            </a:extLst>
          </p:cNvPr>
          <p:cNvSpPr/>
          <p:nvPr/>
        </p:nvSpPr>
        <p:spPr>
          <a:xfrm>
            <a:off x="604379" y="703606"/>
            <a:ext cx="5649237" cy="1320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ГЕНЕРАЛЬНЫЕ СПОНСОРЫ ЧЕМПИОНАТА</a:t>
            </a:r>
            <a:r>
              <a:rPr lang="ru-RU" sz="1400" b="1" kern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kern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компания «Торговый Проект», компания «Стиль Бизнеса», МАГАЗИН «МЕТРО», производство «ПЫШКА»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kern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ПАРТНЁРЫ ЧЕМПИОНАТА: </a:t>
            </a:r>
            <a:r>
              <a:rPr lang="ru-RU" sz="1400" b="1" kern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БашГАУ</a:t>
            </a:r>
            <a:r>
              <a:rPr lang="ru-RU" sz="1400" b="1" kern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ТПП РБ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логотип стиль бизнеса">
            <a:extLst>
              <a:ext uri="{FF2B5EF4-FFF2-40B4-BE49-F238E27FC236}">
                <a16:creationId xmlns:a16="http://schemas.microsoft.com/office/drawing/2014/main" xmlns="" id="{99A44051-A08F-4234-BD44-9A99BD5F96A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593" y="2634184"/>
            <a:ext cx="18573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логотип торговый проект">
            <a:extLst>
              <a:ext uri="{FF2B5EF4-FFF2-40B4-BE49-F238E27FC236}">
                <a16:creationId xmlns:a16="http://schemas.microsoft.com/office/drawing/2014/main" xmlns="" id="{03B1FEF6-0425-41A1-8FAC-E367AF1E8A8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3937" y="2634183"/>
            <a:ext cx="2228850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логотип продукт башкортостана">
            <a:extLst>
              <a:ext uri="{FF2B5EF4-FFF2-40B4-BE49-F238E27FC236}">
                <a16:creationId xmlns:a16="http://schemas.microsoft.com/office/drawing/2014/main" xmlns="" id="{DA50E616-8B28-4B2C-AAB4-DBADF0624E8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8756" y="2538932"/>
            <a:ext cx="1419225" cy="10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логотип стильные фартуки">
            <a:extLst>
              <a:ext uri="{FF2B5EF4-FFF2-40B4-BE49-F238E27FC236}">
                <a16:creationId xmlns:a16="http://schemas.microsoft.com/office/drawing/2014/main" xmlns="" id="{54C8DCD9-9B1C-423E-BBC1-D1356C0AD6D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7998" y="3634307"/>
            <a:ext cx="1114425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81DF57E-0E8D-4768-ACF5-E44B113CDB2B}"/>
              </a:ext>
            </a:extLst>
          </p:cNvPr>
          <p:cNvSpPr/>
          <p:nvPr/>
        </p:nvSpPr>
        <p:spPr>
          <a:xfrm>
            <a:off x="1323177" y="8833062"/>
            <a:ext cx="42116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542925" algn="l"/>
                <a:tab pos="3311525" algn="ctr"/>
              </a:tabLst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деловой и конкурсной программы:</a:t>
            </a:r>
          </a:p>
          <a:p>
            <a:pPr algn="ctr">
              <a:spcAft>
                <a:spcPts val="0"/>
              </a:spcAft>
              <a:tabLst>
                <a:tab pos="542925" algn="l"/>
                <a:tab pos="3311525" algn="ctr"/>
              </a:tabLs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+7(917)75-284-08</a:t>
            </a:r>
          </a:p>
          <a:p>
            <a:pPr algn="ctr">
              <a:tabLst>
                <a:tab pos="542925" algn="l"/>
                <a:tab pos="3311525" algn="ctr"/>
              </a:tabLst>
            </a:pPr>
            <a:r>
              <a:rPr lang="en-US" sz="1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Ario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</a:t>
            </a:r>
            <a:r>
              <a:rPr lang="en-US" sz="1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rb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@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mail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r>
              <a:rPr lang="en-US" sz="1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ru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akro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2302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1377</Words>
  <Application>Microsoft Office PowerPoint</Application>
  <PresentationFormat>Лист A4 (210x297 мм)</PresentationFormat>
  <Paragraphs>244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USP12</dc:creator>
  <cp:lastModifiedBy>Волков</cp:lastModifiedBy>
  <cp:revision>23</cp:revision>
  <dcterms:created xsi:type="dcterms:W3CDTF">2022-08-23T06:49:56Z</dcterms:created>
  <dcterms:modified xsi:type="dcterms:W3CDTF">2022-08-26T04:51:33Z</dcterms:modified>
</cp:coreProperties>
</file>